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33"/>
  </p:notesMasterIdLst>
  <p:sldIdLst>
    <p:sldId id="256" r:id="rId2"/>
    <p:sldId id="257" r:id="rId3"/>
    <p:sldId id="259" r:id="rId4"/>
    <p:sldId id="300" r:id="rId5"/>
    <p:sldId id="267" r:id="rId6"/>
    <p:sldId id="313" r:id="rId7"/>
    <p:sldId id="314" r:id="rId8"/>
    <p:sldId id="315" r:id="rId9"/>
    <p:sldId id="316" r:id="rId10"/>
    <p:sldId id="266" r:id="rId11"/>
    <p:sldId id="317" r:id="rId12"/>
    <p:sldId id="318" r:id="rId13"/>
    <p:sldId id="310" r:id="rId14"/>
    <p:sldId id="319" r:id="rId15"/>
    <p:sldId id="320" r:id="rId16"/>
    <p:sldId id="321" r:id="rId17"/>
    <p:sldId id="303" r:id="rId18"/>
    <p:sldId id="302" r:id="rId19"/>
    <p:sldId id="322" r:id="rId20"/>
    <p:sldId id="323" r:id="rId21"/>
    <p:sldId id="324" r:id="rId22"/>
    <p:sldId id="325" r:id="rId23"/>
    <p:sldId id="304" r:id="rId24"/>
    <p:sldId id="327" r:id="rId25"/>
    <p:sldId id="326" r:id="rId26"/>
    <p:sldId id="328" r:id="rId27"/>
    <p:sldId id="329" r:id="rId28"/>
    <p:sldId id="331" r:id="rId29"/>
    <p:sldId id="332" r:id="rId30"/>
    <p:sldId id="298" r:id="rId31"/>
    <p:sldId id="29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FE7FC8-DE6C-41CB-84C7-18108368CDCA}">
          <p14:sldIdLst>
            <p14:sldId id="256"/>
            <p14:sldId id="257"/>
            <p14:sldId id="259"/>
            <p14:sldId id="300"/>
            <p14:sldId id="267"/>
            <p14:sldId id="313"/>
            <p14:sldId id="314"/>
            <p14:sldId id="315"/>
            <p14:sldId id="316"/>
            <p14:sldId id="266"/>
            <p14:sldId id="317"/>
            <p14:sldId id="318"/>
            <p14:sldId id="310"/>
            <p14:sldId id="319"/>
            <p14:sldId id="320"/>
            <p14:sldId id="321"/>
            <p14:sldId id="303"/>
            <p14:sldId id="302"/>
            <p14:sldId id="322"/>
            <p14:sldId id="323"/>
            <p14:sldId id="324"/>
            <p14:sldId id="325"/>
            <p14:sldId id="304"/>
            <p14:sldId id="327"/>
            <p14:sldId id="326"/>
            <p14:sldId id="328"/>
            <p14:sldId id="329"/>
            <p14:sldId id="331"/>
            <p14:sldId id="332"/>
            <p14:sldId id="298"/>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29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C2DDA-D30E-4A5F-AC39-8EEEB7C86C27}" type="datetimeFigureOut">
              <a:rPr lang="en-GB" smtClean="0"/>
              <a:t>24/04/2024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5A53E-3D28-44E3-B6F7-B1B46C320DDA}" type="slidenum">
              <a:rPr lang="en-GB" smtClean="0"/>
              <a:t>‹#›</a:t>
            </a:fld>
            <a:endParaRPr lang="en-GB" dirty="0"/>
          </a:p>
        </p:txBody>
      </p:sp>
    </p:spTree>
    <p:extLst>
      <p:ext uri="{BB962C8B-B14F-4D97-AF65-F5344CB8AC3E}">
        <p14:creationId xmlns:p14="http://schemas.microsoft.com/office/powerpoint/2010/main" val="10703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4BC5-5B74-0119-04E6-9C0C93214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B9A8A7-C18D-4394-6B84-6924290E6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3AFFC6-589C-43CC-70B9-1CCF02FF1169}"/>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DBE618A3-CEA7-F56B-CD93-E7DFDCDA5B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2BB55B-1019-FED3-F669-0B3298A4469F}"/>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49156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B0BC-137C-733B-5F46-0157707121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317BF9-9ADA-6FE3-0C2F-2C9C974B5C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DAE71-658B-2AC6-5CF7-F48B02ED99F2}"/>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532C054F-9EC1-F2E6-10E2-1F82FFE1BE5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70F0D0D-C2B2-5432-3FC1-7AFE1DAB8527}"/>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65928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B6362D-5C73-E677-3D53-1102B84F4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49B20-8D49-62FC-F648-4091D8446B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01B2D5-7AE9-60EF-D586-9AB5DB5C345C}"/>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15A96D53-D3BF-9911-262A-63C62D7281D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CE69718-78D5-999D-26A3-03F0D4CA90CE}"/>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138456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A1FD-8F65-BC40-2AD5-92F918E1F3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E6DE94-F6DE-78B2-7636-CAD78E256C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99304-7162-742B-BED7-2FB3075F51B5}"/>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63CF7CF1-40A4-F8BA-0216-AB7C82FA34F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2CAB8B-82DD-BDD0-2C60-2ECF88A3EEFE}"/>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01351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E41-2448-C44E-9DEA-8121878A8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219786-4C2E-8618-5D96-11D9A1E657A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5898D6-739B-4D6F-68B1-34FB4A9D0549}"/>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BC4B46DB-DC9B-F953-DCEE-F8CF2AE92D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9434ADF-F985-A66A-7008-187309994E21}"/>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317595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E8DF-B89D-D6AD-28B4-742DF24FB3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7A1143-F8D5-5B38-2CEB-758EEC42A0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9550FF-7C6B-3C4B-6A27-1F5B079566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E506D4-0D6C-3753-D124-46FEA3E14012}"/>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6" name="Footer Placeholder 5">
            <a:extLst>
              <a:ext uri="{FF2B5EF4-FFF2-40B4-BE49-F238E27FC236}">
                <a16:creationId xmlns:a16="http://schemas.microsoft.com/office/drawing/2014/main" id="{F0CE3BC6-F81B-499F-4F7E-7CC4EF2B5A6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3723AE1-B9E3-817E-9411-863188F3E2D1}"/>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55319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C59D-3B3B-076D-4FAF-A7758F62CD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8E71FE-3E03-BC20-3F9F-10D4CCC5E3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301473-C851-0450-D1C0-484B43CC8F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879E8ED-410F-B58D-5967-9E7752DE9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E5FE5-6867-B935-5504-03FA8CA110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BFF7B7-D58E-7345-B01A-B55A63046C0A}"/>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8" name="Footer Placeholder 7">
            <a:extLst>
              <a:ext uri="{FF2B5EF4-FFF2-40B4-BE49-F238E27FC236}">
                <a16:creationId xmlns:a16="http://schemas.microsoft.com/office/drawing/2014/main" id="{C28BDAF2-119B-456A-3846-E097C3F59263}"/>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24D7433-7832-F221-3A7C-8FF68DE71657}"/>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6779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94CA-7301-14B4-EC2F-A8C70C9659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F18663-7947-97D1-4808-255E9EC38714}"/>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4" name="Footer Placeholder 3">
            <a:extLst>
              <a:ext uri="{FF2B5EF4-FFF2-40B4-BE49-F238E27FC236}">
                <a16:creationId xmlns:a16="http://schemas.microsoft.com/office/drawing/2014/main" id="{A5CCA5FF-EC90-A9E0-94F2-020BF98B86D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AC60382-DC45-D9AC-1044-FC03103BBA3D}"/>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65875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A1758-D559-C8C6-C758-CB60F5F5EAB2}"/>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3" name="Footer Placeholder 2">
            <a:extLst>
              <a:ext uri="{FF2B5EF4-FFF2-40B4-BE49-F238E27FC236}">
                <a16:creationId xmlns:a16="http://schemas.microsoft.com/office/drawing/2014/main" id="{DD0C7C4C-63BB-7AE7-BA02-05BB38B0769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8D0007A-A0A1-A1A8-3A01-7791746F5DDB}"/>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43745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CFF8-AA7D-FC17-460C-46667C94D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1B0981-2DCC-7A48-0DE7-ACAA195DF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C11E2B-BFE3-153B-D126-FB76AFEA2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7C07C4-8950-9C31-C2C4-E549B6CEFAF0}"/>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6" name="Footer Placeholder 5">
            <a:extLst>
              <a:ext uri="{FF2B5EF4-FFF2-40B4-BE49-F238E27FC236}">
                <a16:creationId xmlns:a16="http://schemas.microsoft.com/office/drawing/2014/main" id="{C4837FB9-1FDE-CF50-7AB1-5F4E913B63D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F3306E-0433-EB10-5F35-079D5FDF33CC}"/>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265636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2FAE-1523-DD45-1C6A-941DB83C3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0040E9-52DD-BAFD-999C-DA76D58DF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5EA5A87-2C7C-392D-75B6-796EEC69B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62843-68E2-60A3-1078-55562C54B57F}"/>
              </a:ext>
            </a:extLst>
          </p:cNvPr>
          <p:cNvSpPr>
            <a:spLocks noGrp="1"/>
          </p:cNvSpPr>
          <p:nvPr>
            <p:ph type="dt" sz="half" idx="10"/>
          </p:nvPr>
        </p:nvSpPr>
        <p:spPr/>
        <p:txBody>
          <a:bodyPr/>
          <a:lstStyle/>
          <a:p>
            <a:fld id="{E2F95124-2DD9-495C-A1E5-1B4EE56386B5}" type="datetimeFigureOut">
              <a:rPr lang="en-GB" smtClean="0"/>
              <a:t>24/04/2024</a:t>
            </a:fld>
            <a:endParaRPr lang="en-GB" dirty="0"/>
          </a:p>
        </p:txBody>
      </p:sp>
      <p:sp>
        <p:nvSpPr>
          <p:cNvPr id="6" name="Footer Placeholder 5">
            <a:extLst>
              <a:ext uri="{FF2B5EF4-FFF2-40B4-BE49-F238E27FC236}">
                <a16:creationId xmlns:a16="http://schemas.microsoft.com/office/drawing/2014/main" id="{F222ACDB-3484-3F54-9531-6FF646E55E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E2CA0C6-AAB5-922E-02EB-B620EF5B9E00}"/>
              </a:ext>
            </a:extLst>
          </p:cNvPr>
          <p:cNvSpPr>
            <a:spLocks noGrp="1"/>
          </p:cNvSpPr>
          <p:nvPr>
            <p:ph type="sldNum" sz="quarter" idx="12"/>
          </p:nvPr>
        </p:nvSpPr>
        <p:spPr/>
        <p:txBody>
          <a:bodyPr/>
          <a:lstStyle/>
          <a:p>
            <a:fld id="{B645C357-2861-4FA4-A33D-4237EFFD6F70}" type="slidenum">
              <a:rPr lang="en-GB" smtClean="0"/>
              <a:t>‹#›</a:t>
            </a:fld>
            <a:endParaRPr lang="en-GB" dirty="0"/>
          </a:p>
        </p:txBody>
      </p:sp>
    </p:spTree>
    <p:extLst>
      <p:ext uri="{BB962C8B-B14F-4D97-AF65-F5344CB8AC3E}">
        <p14:creationId xmlns:p14="http://schemas.microsoft.com/office/powerpoint/2010/main" val="128769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stockpict.github.io/posts/holy-spirit-dove-pictur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6EADB5-35BE-897F-9F93-031BC9686A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8FBEED-FF8D-B9D3-1606-07EAC8DE82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D894C-0896-EA96-6657-62C70F5F2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F95124-2DD9-495C-A1E5-1B4EE56386B5}" type="datetimeFigureOut">
              <a:rPr lang="en-GB" smtClean="0"/>
              <a:t>24/04/2024</a:t>
            </a:fld>
            <a:endParaRPr lang="en-GB" dirty="0"/>
          </a:p>
        </p:txBody>
      </p:sp>
      <p:sp>
        <p:nvSpPr>
          <p:cNvPr id="5" name="Footer Placeholder 4">
            <a:extLst>
              <a:ext uri="{FF2B5EF4-FFF2-40B4-BE49-F238E27FC236}">
                <a16:creationId xmlns:a16="http://schemas.microsoft.com/office/drawing/2014/main" id="{2F80E788-8824-6D90-33E4-2213A34E79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2566A36E-296C-B7F2-3E03-D7ABCFD29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645C357-2861-4FA4-A33D-4237EFFD6F70}" type="slidenum">
              <a:rPr lang="en-GB" smtClean="0"/>
              <a:t>‹#›</a:t>
            </a:fld>
            <a:endParaRPr lang="en-GB" dirty="0"/>
          </a:p>
        </p:txBody>
      </p:sp>
    </p:spTree>
    <p:extLst>
      <p:ext uri="{BB962C8B-B14F-4D97-AF65-F5344CB8AC3E}">
        <p14:creationId xmlns:p14="http://schemas.microsoft.com/office/powerpoint/2010/main" val="2974453375"/>
      </p:ext>
    </p:extLst>
  </p:cSld>
  <p:clrMap bg1="lt1" tx1="dk1" bg2="lt2" tx2="dk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8000"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602037"/>
            <a:ext cx="9144000" cy="2133599"/>
          </a:xfrm>
        </p:spPr>
        <p:txBody>
          <a:bodyPr>
            <a:normAutofit fontScale="55000" lnSpcReduction="20000"/>
          </a:bodyPr>
          <a:lstStyle/>
          <a:p>
            <a:endParaRPr lang="en-GB" sz="5400" b="1" dirty="0"/>
          </a:p>
          <a:p>
            <a:r>
              <a:rPr lang="en-GB" sz="12600" b="1" dirty="0">
                <a:solidFill>
                  <a:schemeClr val="bg1"/>
                </a:solidFill>
              </a:rPr>
              <a:t>The Seven Gift of the Holy Spirit</a:t>
            </a:r>
          </a:p>
        </p:txBody>
      </p:sp>
    </p:spTree>
    <p:extLst>
      <p:ext uri="{BB962C8B-B14F-4D97-AF65-F5344CB8AC3E}">
        <p14:creationId xmlns:p14="http://schemas.microsoft.com/office/powerpoint/2010/main" val="215123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200" b="1" dirty="0">
                <a:solidFill>
                  <a:schemeClr val="bg1"/>
                </a:solidFill>
              </a:rPr>
              <a:t>There is a therapy that is called heliotherapy or light therapy which consists in the use of natural sunlight for the treatment of certain skin conditions. As well we need a therapy that consist in exposing our intellect and reason to the promptings of the Holy Spirit. Indeed, we need to undergo a process of purification. This consists in entering into the wisdom of God. What is the wisdom of God? The cross. Because in our human reasoning we never contemplate the cross, the suffering, the failure and rejection, the impact that our sins and the sins of others have on us. These don’t fit within our human mindset.</a:t>
            </a:r>
          </a:p>
        </p:txBody>
      </p:sp>
    </p:spTree>
    <p:extLst>
      <p:ext uri="{BB962C8B-B14F-4D97-AF65-F5344CB8AC3E}">
        <p14:creationId xmlns:p14="http://schemas.microsoft.com/office/powerpoint/2010/main" val="60380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000" b="1" dirty="0">
                <a:solidFill>
                  <a:schemeClr val="bg1"/>
                </a:solidFill>
              </a:rPr>
              <a:t>That’s why it is easier for a humble person to convert than for a pride one. Because the gift of understanding doesn’t follow our human logic and rationality. These two don’t agree with each other. Perhaps, you see how you want to reach certain conclusions or objectives simply by following the dictates of your reason, and because of this you are not open to a dialogue with God who is trying you to tell you to do something which is in contrast with what you are thinking.</a:t>
            </a:r>
          </a:p>
          <a:p>
            <a:pPr marL="0" indent="0">
              <a:buNone/>
            </a:pPr>
            <a:r>
              <a:rPr lang="en-GB" sz="3000" b="1" dirty="0">
                <a:solidFill>
                  <a:schemeClr val="bg1"/>
                </a:solidFill>
              </a:rPr>
              <a:t>Because quite often we want to fit everything inside the frame of our human scheme, and by doing so there is no possibility for God’s inventiveness. In this way, we became stubborn. </a:t>
            </a:r>
          </a:p>
        </p:txBody>
      </p:sp>
    </p:spTree>
    <p:extLst>
      <p:ext uri="{BB962C8B-B14F-4D97-AF65-F5344CB8AC3E}">
        <p14:creationId xmlns:p14="http://schemas.microsoft.com/office/powerpoint/2010/main" val="315283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38200" y="1034142"/>
            <a:ext cx="10515600" cy="5584371"/>
          </a:xfrm>
        </p:spPr>
        <p:txBody>
          <a:bodyPr>
            <a:noAutofit/>
          </a:bodyPr>
          <a:lstStyle/>
          <a:p>
            <a:pPr marL="0" indent="0">
              <a:buNone/>
            </a:pPr>
            <a:r>
              <a:rPr lang="en-GB" sz="3000" b="1" dirty="0">
                <a:solidFill>
                  <a:schemeClr val="bg1"/>
                </a:solidFill>
              </a:rPr>
              <a:t>It is like if we enclosed ourselves under a bell and nothing can’t shake us off or pull us out of that. In fact, a lot of times we are used to say, ‘I know’. We have our own personal list of things that we know, to the point that we are so unmovable. I know, how my life should be. I know what I have to do, I know how my husband should be, I know how my wife should be. I know how my children should behave. </a:t>
            </a:r>
          </a:p>
          <a:p>
            <a:pPr marL="0" indent="0">
              <a:buNone/>
            </a:pPr>
            <a:r>
              <a:rPr lang="en-GB" sz="3000" b="1" dirty="0">
                <a:solidFill>
                  <a:schemeClr val="bg1"/>
                </a:solidFill>
              </a:rPr>
              <a:t>This behaviour is a fruit of pride. In fact, the Devil, which is the prince of lies, the prince of this world often appear to us under the vest of a subtle reasoner, an angel of light, Lucifer. And he constantly whispers into our ears, these words, ‘You know’, ‘You know what to do’. You don’t need God, you don’t need to listen, and we often accept this lie.</a:t>
            </a:r>
          </a:p>
        </p:txBody>
      </p:sp>
    </p:spTree>
    <p:extLst>
      <p:ext uri="{BB962C8B-B14F-4D97-AF65-F5344CB8AC3E}">
        <p14:creationId xmlns:p14="http://schemas.microsoft.com/office/powerpoint/2010/main" val="311468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69"/>
          </a:xfrm>
        </p:spPr>
        <p:txBody>
          <a:bodyPr>
            <a:normAutofit fontScale="90000"/>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87086" y="936171"/>
            <a:ext cx="12104914" cy="6030685"/>
          </a:xfrm>
        </p:spPr>
        <p:txBody>
          <a:bodyPr>
            <a:noAutofit/>
          </a:bodyPr>
          <a:lstStyle/>
          <a:p>
            <a:pPr marL="0" indent="0">
              <a:buNone/>
            </a:pPr>
            <a:r>
              <a:rPr lang="en-GB" sz="2700" b="1" dirty="0">
                <a:solidFill>
                  <a:schemeClr val="bg1"/>
                </a:solidFill>
              </a:rPr>
              <a:t>That’s why when we pray to Holy Spirit, we ask Him ‘to send us a ray of his light’ and we ask Him as well ‘to enlighten our intellect.’. Through understanding, we see the world and our life within the larger context of the eternal law and the relation of our souls to God. </a:t>
            </a:r>
          </a:p>
          <a:p>
            <a:pPr marL="0" indent="0">
              <a:buNone/>
            </a:pPr>
            <a:r>
              <a:rPr lang="en-GB" sz="2700" b="1" i="1" dirty="0">
                <a:solidFill>
                  <a:schemeClr val="bg1"/>
                </a:solidFill>
              </a:rPr>
              <a:t>‘For it is written, “I will destroy the wisdom of the wise, and the discernment of the discerning I will thwart.” Where is the one who is wise? Where is the scribe? Where is the debater of this age? Has not God made foolish the wisdom of the world?  For since, in the wisdom of God, the world did not know God through wisdom, God decided, through the foolishness of our proclamation, to save those who believe. (1 Corinthians 1:19-21)</a:t>
            </a:r>
          </a:p>
          <a:p>
            <a:pPr marL="0" indent="0">
              <a:buNone/>
            </a:pPr>
            <a:r>
              <a:rPr lang="en-GB" sz="2700" b="1" dirty="0">
                <a:solidFill>
                  <a:schemeClr val="bg1"/>
                </a:solidFill>
              </a:rPr>
              <a:t>Human reason and the gift of understanding disagree in their views. Indeed, those who consider themselves wise in the eyes of the world are those who mostly struggle to discern and respond to the promptings of the Holy Spirit.</a:t>
            </a:r>
          </a:p>
          <a:p>
            <a:pPr marL="0" indent="0">
              <a:buNone/>
            </a:pPr>
            <a:endParaRPr lang="en-GB" sz="2600" b="1" dirty="0">
              <a:solidFill>
                <a:schemeClr val="bg1"/>
              </a:solidFill>
            </a:endParaRPr>
          </a:p>
          <a:p>
            <a:pPr marL="0" indent="0">
              <a:buNone/>
            </a:pPr>
            <a:endParaRPr lang="en-GB" sz="2600" b="1" dirty="0">
              <a:solidFill>
                <a:schemeClr val="bg1"/>
              </a:solidFill>
            </a:endParaRPr>
          </a:p>
        </p:txBody>
      </p:sp>
    </p:spTree>
    <p:extLst>
      <p:ext uri="{BB962C8B-B14F-4D97-AF65-F5344CB8AC3E}">
        <p14:creationId xmlns:p14="http://schemas.microsoft.com/office/powerpoint/2010/main" val="3112599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63286" y="1099457"/>
            <a:ext cx="11756571" cy="5584371"/>
          </a:xfrm>
        </p:spPr>
        <p:txBody>
          <a:bodyPr>
            <a:noAutofit/>
          </a:bodyPr>
          <a:lstStyle/>
          <a:p>
            <a:pPr marL="0" indent="0">
              <a:buNone/>
            </a:pPr>
            <a:r>
              <a:rPr lang="en-GB" b="1" dirty="0">
                <a:solidFill>
                  <a:schemeClr val="bg1"/>
                </a:solidFill>
              </a:rPr>
              <a:t>As a consequence of this mindset, every time we see that the course of events doesn’t follow the projects and plans of my minds, we enter into crisis. We see everything black as if we were blind. How often do we have this thought: how is it possible that this injustice, this calumny or this suffering happened to me that I am faithful to God, that I go to church and pray every day? What wrong I have committed to deserve such punishment? Then, this is something serious, because you can perceive that without the gift of understanding we are easily at risk of putting at stake our faith. We are in danger of stumbling. Therefore, our intellect requires continually to be sustained and informed by the light of the Holy Spirit. The gift of understanding helps us to relate all truths to the wisdom of God, which is revealed in the cross, in the Paschal Mystery. </a:t>
            </a:r>
          </a:p>
        </p:txBody>
      </p:sp>
    </p:spTree>
    <p:extLst>
      <p:ext uri="{BB962C8B-B14F-4D97-AF65-F5344CB8AC3E}">
        <p14:creationId xmlns:p14="http://schemas.microsoft.com/office/powerpoint/2010/main" val="2783478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63286" y="1099457"/>
            <a:ext cx="11756571" cy="5584371"/>
          </a:xfrm>
        </p:spPr>
        <p:txBody>
          <a:bodyPr>
            <a:noAutofit/>
          </a:bodyPr>
          <a:lstStyle/>
          <a:p>
            <a:pPr marL="0" indent="0">
              <a:buNone/>
            </a:pPr>
            <a:r>
              <a:rPr lang="en-GB" b="1" dirty="0">
                <a:solidFill>
                  <a:schemeClr val="bg1"/>
                </a:solidFill>
              </a:rPr>
              <a:t>A person that follows the mind frame of the world is superficial. He remains at the surface of things and is unable to dig and discover what lays behind them. I’m happy as far as everything goes well in my life, as far as I have food in my belly, a nice car, a nice job, enough money, if I’m healthy and I’m not suffering. Such is the wisdom of the world. </a:t>
            </a:r>
          </a:p>
          <a:p>
            <a:pPr marL="0" indent="0">
              <a:buNone/>
            </a:pPr>
            <a:r>
              <a:rPr lang="en-GB" b="1" dirty="0">
                <a:solidFill>
                  <a:schemeClr val="bg1"/>
                </a:solidFill>
              </a:rPr>
              <a:t>This is one of the three temptations that Jesus faced in the desert and that we also have every day of our life. The temptation of the flesh: </a:t>
            </a:r>
            <a:r>
              <a:rPr lang="en-GB" b="1" i="1" dirty="0">
                <a:solidFill>
                  <a:schemeClr val="bg1"/>
                </a:solidFill>
              </a:rPr>
              <a:t>And the tempter came and said to him, “If you are the Son of God, command these stones to become loaves of bread.” But he answered, “It is written, ‘Man shall not live by bread alone, but by every word that proceeds from the mouth of God.’” </a:t>
            </a:r>
            <a:r>
              <a:rPr lang="en-GB" b="1" dirty="0">
                <a:solidFill>
                  <a:schemeClr val="bg1"/>
                </a:solidFill>
              </a:rPr>
              <a:t>(Matthew 4:3-4)</a:t>
            </a:r>
          </a:p>
        </p:txBody>
      </p:sp>
    </p:spTree>
    <p:extLst>
      <p:ext uri="{BB962C8B-B14F-4D97-AF65-F5344CB8AC3E}">
        <p14:creationId xmlns:p14="http://schemas.microsoft.com/office/powerpoint/2010/main" val="1147354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63286" y="968829"/>
            <a:ext cx="11887200" cy="5714999"/>
          </a:xfrm>
        </p:spPr>
        <p:txBody>
          <a:bodyPr>
            <a:noAutofit/>
          </a:bodyPr>
          <a:lstStyle/>
          <a:p>
            <a:pPr marL="0" indent="0">
              <a:buNone/>
            </a:pPr>
            <a:r>
              <a:rPr lang="en-GB" sz="2700" b="1" dirty="0">
                <a:solidFill>
                  <a:schemeClr val="bg1"/>
                </a:solidFill>
              </a:rPr>
              <a:t>Then, the  gift of understanding help us to move from asking ourselves </a:t>
            </a:r>
            <a:r>
              <a:rPr lang="en-GB" sz="2700" b="1" i="1" dirty="0">
                <a:solidFill>
                  <a:schemeClr val="bg1"/>
                </a:solidFill>
              </a:rPr>
              <a:t>‘Why God has allowed this event to happen?’ </a:t>
            </a:r>
            <a:r>
              <a:rPr lang="en-GB" sz="2700" b="1" dirty="0">
                <a:solidFill>
                  <a:schemeClr val="bg1"/>
                </a:solidFill>
              </a:rPr>
              <a:t>to ask, </a:t>
            </a:r>
            <a:r>
              <a:rPr lang="en-GB" sz="2700" b="1" i="1" dirty="0">
                <a:solidFill>
                  <a:schemeClr val="bg1"/>
                </a:solidFill>
              </a:rPr>
              <a:t>‘What God is trying to tell me through this events?’ ‘Where does he want to lead me?’ </a:t>
            </a:r>
            <a:r>
              <a:rPr lang="en-GB" sz="2700" b="1" dirty="0">
                <a:solidFill>
                  <a:schemeClr val="bg1"/>
                </a:solidFill>
              </a:rPr>
              <a:t>Because the one who really possess the gift of understanding is endowed with a capacity of seeing the presence of God in the events of his own life. He is able to dig under the events of our life to penetrate and read the mind of God in them. And little by little, such person acquires a profound appreciation for God’s providence.</a:t>
            </a:r>
          </a:p>
          <a:p>
            <a:pPr marL="0" indent="0">
              <a:buNone/>
            </a:pPr>
            <a:r>
              <a:rPr lang="en-GB" sz="2700" b="1" dirty="0">
                <a:solidFill>
                  <a:schemeClr val="bg1"/>
                </a:solidFill>
              </a:rPr>
              <a:t>There are two vices that prevent us to receive the gift of understanding. The first is a spiritual blindness which is a consequence of pride (the I know virus) and as a cloud which covers the light of the sun, it precludes us from receiving the enlightenment of the Holy Spirit. The second is a loss of perception of whatever is spiritual which is caused most of all by the sins of lust and gluttony which make a person to be totally numb towards whatever is spiritual and are completely focus on the earthly desires. </a:t>
            </a: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p:txBody>
      </p:sp>
    </p:spTree>
    <p:extLst>
      <p:ext uri="{BB962C8B-B14F-4D97-AF65-F5344CB8AC3E}">
        <p14:creationId xmlns:p14="http://schemas.microsoft.com/office/powerpoint/2010/main" val="2120775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35429" y="1034142"/>
            <a:ext cx="11125200" cy="5584371"/>
          </a:xfrm>
        </p:spPr>
        <p:txBody>
          <a:bodyPr>
            <a:noAutofit/>
          </a:bodyPr>
          <a:lstStyle/>
          <a:p>
            <a:pPr marL="0" indent="0">
              <a:buNone/>
            </a:pPr>
            <a:r>
              <a:rPr lang="en-GB" sz="3600" b="1" dirty="0">
                <a:solidFill>
                  <a:schemeClr val="bg1"/>
                </a:solidFill>
              </a:rPr>
              <a:t>Reflect now of what has been said so far:</a:t>
            </a:r>
          </a:p>
          <a:p>
            <a:pPr marL="514350" indent="-514350">
              <a:buAutoNum type="arabicParenR"/>
            </a:pPr>
            <a:r>
              <a:rPr lang="en-GB" sz="3600" b="1" dirty="0">
                <a:solidFill>
                  <a:schemeClr val="bg1"/>
                </a:solidFill>
              </a:rPr>
              <a:t>What is preventing you to receive the gift of understanding?</a:t>
            </a:r>
          </a:p>
          <a:p>
            <a:pPr marL="514350" indent="-514350">
              <a:buAutoNum type="arabicParenR"/>
            </a:pPr>
            <a:r>
              <a:rPr lang="en-GB" sz="3600" b="1" dirty="0">
                <a:solidFill>
                  <a:schemeClr val="bg1"/>
                </a:solidFill>
              </a:rPr>
              <a:t>What in your life needs to be purified and be brought into the light of the Holy Spirit? </a:t>
            </a:r>
          </a:p>
          <a:p>
            <a:pPr marL="514350" indent="-514350">
              <a:buAutoNum type="arabicParenR"/>
            </a:pPr>
            <a:r>
              <a:rPr lang="en-GB" sz="3600" b="1" dirty="0">
                <a:solidFill>
                  <a:schemeClr val="bg1"/>
                </a:solidFill>
              </a:rPr>
              <a:t>Which are the sufferings present into your life, from which you want to run away?</a:t>
            </a:r>
          </a:p>
          <a:p>
            <a:pPr marL="0" indent="0">
              <a:buNone/>
            </a:pPr>
            <a:endParaRPr lang="en-GB" sz="3600" b="1" dirty="0">
              <a:solidFill>
                <a:schemeClr val="bg1"/>
              </a:solidFill>
            </a:endParaRPr>
          </a:p>
        </p:txBody>
      </p:sp>
    </p:spTree>
    <p:extLst>
      <p:ext uri="{BB962C8B-B14F-4D97-AF65-F5344CB8AC3E}">
        <p14:creationId xmlns:p14="http://schemas.microsoft.com/office/powerpoint/2010/main" val="2609635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35429" y="1034142"/>
            <a:ext cx="11125200" cy="5584371"/>
          </a:xfrm>
        </p:spPr>
        <p:txBody>
          <a:bodyPr>
            <a:noAutofit/>
          </a:bodyPr>
          <a:lstStyle/>
          <a:p>
            <a:pPr marL="0" indent="0">
              <a:buNone/>
            </a:pPr>
            <a:r>
              <a:rPr lang="en-GB" b="1" dirty="0">
                <a:solidFill>
                  <a:schemeClr val="bg1"/>
                </a:solidFill>
              </a:rPr>
              <a:t>Saint Augustine drew a connection between the gifts of the Holy Spirit and the Beatitudes (Blessed are the clean of heart, for they will see God, and the Gift of Understanding). The gift of understanding leads us to a deeper faith and to a greater knowledge of God. Indeed, the man that is moved by the Holy Spirit is able to see how the crosses, the sufferings that are present in his life are leading towards the resurrection, the encounter with the love of God that set us free from our selfishness and pride. However, in order to receive such gift, we need to dispose our soul into a state of grace through the exercise of virtue, which means to lead a virtuous life. Particularly, by living a life of faith we grow in understanding and intimacy with God and by doing this, more and more we make room into our mind and into our heart </a:t>
            </a:r>
            <a:r>
              <a:rPr lang="en-GB" b="1" dirty="0" err="1">
                <a:solidFill>
                  <a:schemeClr val="bg1"/>
                </a:solidFill>
              </a:rPr>
              <a:t>fo</a:t>
            </a:r>
            <a:r>
              <a:rPr lang="en-GB" b="1" dirty="0">
                <a:solidFill>
                  <a:schemeClr val="bg1"/>
                </a:solidFill>
              </a:rPr>
              <a:t> the Holy Spirit. </a:t>
            </a:r>
          </a:p>
        </p:txBody>
      </p:sp>
    </p:spTree>
    <p:extLst>
      <p:ext uri="{BB962C8B-B14F-4D97-AF65-F5344CB8AC3E}">
        <p14:creationId xmlns:p14="http://schemas.microsoft.com/office/powerpoint/2010/main" val="180783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76200" y="1034142"/>
            <a:ext cx="12017829" cy="5584371"/>
          </a:xfrm>
        </p:spPr>
        <p:txBody>
          <a:bodyPr>
            <a:noAutofit/>
          </a:bodyPr>
          <a:lstStyle/>
          <a:p>
            <a:pPr marL="0" indent="0">
              <a:buNone/>
            </a:pPr>
            <a:r>
              <a:rPr lang="en-GB" b="1" dirty="0">
                <a:solidFill>
                  <a:schemeClr val="bg1"/>
                </a:solidFill>
              </a:rPr>
              <a:t>Parallel to this act of faith, we also need a constant and personal recollection through which we detached ourselves from any earthly possession and any affection, entering an intimacy with God and creating that silence and space which is fundamental to be able to listen the voice of God, as St Catherine of Siena used to say and explain in her diaries. </a:t>
            </a:r>
          </a:p>
          <a:p>
            <a:pPr marL="0" indent="0">
              <a:buNone/>
            </a:pPr>
            <a:r>
              <a:rPr lang="en-GB" b="1" dirty="0">
                <a:solidFill>
                  <a:schemeClr val="bg1"/>
                </a:solidFill>
              </a:rPr>
              <a:t>So, we can ask this gift of understanding which help us to enter in all the events of our life, joyful or painful as they can be. This gift born from an unceasing dialogue and intimacy that we have with Christ. We should always ask ourselves whenever we face an event in our life, ‘Lord, what are you trying to tell me and to teach me through this event?’</a:t>
            </a:r>
          </a:p>
          <a:p>
            <a:pPr marL="0" indent="0">
              <a:buNone/>
            </a:pPr>
            <a:r>
              <a:rPr lang="en-GB" b="1" dirty="0">
                <a:solidFill>
                  <a:schemeClr val="bg1"/>
                </a:solidFill>
              </a:rPr>
              <a:t>The Lord desires to lead us to encounter him in our life, to live as his children. Not to remove our sufferings.</a:t>
            </a:r>
          </a:p>
        </p:txBody>
      </p:sp>
    </p:spTree>
    <p:extLst>
      <p:ext uri="{BB962C8B-B14F-4D97-AF65-F5344CB8AC3E}">
        <p14:creationId xmlns:p14="http://schemas.microsoft.com/office/powerpoint/2010/main" val="75405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43E9-ED43-74B3-8059-1EEB51C2548E}"/>
              </a:ext>
            </a:extLst>
          </p:cNvPr>
          <p:cNvSpPr>
            <a:spLocks noGrp="1"/>
          </p:cNvSpPr>
          <p:nvPr>
            <p:ph type="ctrTitle"/>
          </p:nvPr>
        </p:nvSpPr>
        <p:spPr/>
        <p:txBody>
          <a:bodyPr>
            <a:noAutofit/>
          </a:bodyPr>
          <a:lstStyle/>
          <a:p>
            <a:r>
              <a:rPr lang="en-GB" sz="7200" b="1" dirty="0">
                <a:solidFill>
                  <a:schemeClr val="bg1"/>
                </a:solidFill>
              </a:rPr>
              <a:t>Welwyn Garden City Parishes Easter Course</a:t>
            </a:r>
          </a:p>
        </p:txBody>
      </p:sp>
      <p:sp>
        <p:nvSpPr>
          <p:cNvPr id="3" name="Subtitle 2">
            <a:extLst>
              <a:ext uri="{FF2B5EF4-FFF2-40B4-BE49-F238E27FC236}">
                <a16:creationId xmlns:a16="http://schemas.microsoft.com/office/drawing/2014/main" id="{6EC0FB7E-FBC3-1BD4-E9EF-0AD6BF247EE8}"/>
              </a:ext>
            </a:extLst>
          </p:cNvPr>
          <p:cNvSpPr>
            <a:spLocks noGrp="1"/>
          </p:cNvSpPr>
          <p:nvPr>
            <p:ph type="subTitle" idx="1"/>
          </p:nvPr>
        </p:nvSpPr>
        <p:spPr>
          <a:xfrm>
            <a:off x="1524000" y="3509963"/>
            <a:ext cx="9144000" cy="2225673"/>
          </a:xfrm>
        </p:spPr>
        <p:txBody>
          <a:bodyPr>
            <a:normAutofit/>
          </a:bodyPr>
          <a:lstStyle/>
          <a:p>
            <a:endParaRPr lang="en-GB" sz="6600" b="1" dirty="0"/>
          </a:p>
          <a:p>
            <a:r>
              <a:rPr lang="en-GB" sz="6600" b="1" dirty="0">
                <a:solidFill>
                  <a:schemeClr val="bg1"/>
                </a:solidFill>
              </a:rPr>
              <a:t>Welcome</a:t>
            </a:r>
          </a:p>
        </p:txBody>
      </p:sp>
    </p:spTree>
    <p:extLst>
      <p:ext uri="{BB962C8B-B14F-4D97-AF65-F5344CB8AC3E}">
        <p14:creationId xmlns:p14="http://schemas.microsoft.com/office/powerpoint/2010/main" val="1851110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74171" y="1393371"/>
            <a:ext cx="12017829" cy="4827814"/>
          </a:xfrm>
        </p:spPr>
        <p:txBody>
          <a:bodyPr>
            <a:noAutofit/>
          </a:bodyPr>
          <a:lstStyle/>
          <a:p>
            <a:pPr marL="0" indent="0">
              <a:buNone/>
            </a:pPr>
            <a:r>
              <a:rPr lang="en-GB" b="1" dirty="0">
                <a:solidFill>
                  <a:schemeClr val="bg1"/>
                </a:solidFill>
              </a:rPr>
              <a:t>In fact, every time a suffering happen into our life, something that we don’t like, or that doesn’t follow the logic of the world, we want to get rid of it. We can see how the world around us is fully permeated by this ‘throw away culture’. </a:t>
            </a:r>
          </a:p>
          <a:p>
            <a:pPr marL="0" indent="0">
              <a:buNone/>
            </a:pPr>
            <a:r>
              <a:rPr lang="en-GB" b="1" dirty="0">
                <a:solidFill>
                  <a:schemeClr val="bg1"/>
                </a:solidFill>
              </a:rPr>
              <a:t>For instance, sadly enough we see how many children who are born with a disability or down syndrome are killed in their womb. In certain country of Europe, they are no children with disabilities. And the same is true for the elderly people. In Holland, when you are getting old, you start to  receive phone calls at home when you are asked if you want to receive the euthanasia, ‘a happy and worthy death.’ Because, in the end of the day, why do you have to suffer? Why do you have to leave your relatives bearing with the financial cost of your medications? </a:t>
            </a:r>
          </a:p>
        </p:txBody>
      </p:sp>
    </p:spTree>
    <p:extLst>
      <p:ext uri="{BB962C8B-B14F-4D97-AF65-F5344CB8AC3E}">
        <p14:creationId xmlns:p14="http://schemas.microsoft.com/office/powerpoint/2010/main" val="477664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74171" y="1066799"/>
            <a:ext cx="12017829" cy="5519058"/>
          </a:xfrm>
        </p:spPr>
        <p:txBody>
          <a:bodyPr>
            <a:noAutofit/>
          </a:bodyPr>
          <a:lstStyle/>
          <a:p>
            <a:pPr marL="0" indent="0">
              <a:buNone/>
            </a:pPr>
            <a:r>
              <a:rPr lang="en-GB" sz="2600" b="1" dirty="0">
                <a:solidFill>
                  <a:schemeClr val="bg1"/>
                </a:solidFill>
              </a:rPr>
              <a:t>Then, in front of the mystery of suffering those who are intelligent according to the standards of the world are limping. Instead, those who have their mind enlighten by the light of the Spirit ask themselves ‘Where the Lord want to lead me through this event?’ Those who have understanding are able to penetrate the depth of God’s plan of salvation which has been totally revealed in his Son Jesus Christ. Then, reason needs to be enlightened by faith.</a:t>
            </a:r>
          </a:p>
          <a:p>
            <a:pPr marL="0" indent="0">
              <a:buNone/>
            </a:pPr>
            <a:r>
              <a:rPr lang="en-GB" sz="2600" b="1" i="1" dirty="0">
                <a:solidFill>
                  <a:schemeClr val="bg1"/>
                </a:solidFill>
              </a:rPr>
              <a:t>‘The eye is the lamp of the body. So, if your eye is sound, your whole body will be full of light; but if your eye is not sound, your whole body will be full of darkness. If then the light in you is darkness, how great is the darkness!’ (Mt 6:22-23)</a:t>
            </a:r>
          </a:p>
          <a:p>
            <a:pPr marL="0" indent="0">
              <a:buNone/>
            </a:pPr>
            <a:r>
              <a:rPr lang="en-GB" sz="2600" b="1" dirty="0">
                <a:solidFill>
                  <a:schemeClr val="bg1"/>
                </a:solidFill>
              </a:rPr>
              <a:t>So, the good spiritual eye is one that is generous and can perceive God, and thus allows the entire body to be exposed to the light of the Holy Spirit. Therefore, it is important not to deviate God by allowing our focus to shift towards worldly things. </a:t>
            </a:r>
          </a:p>
        </p:txBody>
      </p:sp>
    </p:spTree>
    <p:extLst>
      <p:ext uri="{BB962C8B-B14F-4D97-AF65-F5344CB8AC3E}">
        <p14:creationId xmlns:p14="http://schemas.microsoft.com/office/powerpoint/2010/main" val="687429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24543" y="1045027"/>
            <a:ext cx="11234057" cy="5584371"/>
          </a:xfrm>
        </p:spPr>
        <p:txBody>
          <a:bodyPr>
            <a:noAutofit/>
          </a:bodyPr>
          <a:lstStyle/>
          <a:p>
            <a:pPr marL="0" indent="0">
              <a:buNone/>
            </a:pPr>
            <a:r>
              <a:rPr lang="en-GB" sz="3000" b="1" dirty="0">
                <a:solidFill>
                  <a:schemeClr val="bg1"/>
                </a:solidFill>
              </a:rPr>
              <a:t>Reflect now of what has been said so far:</a:t>
            </a:r>
          </a:p>
          <a:p>
            <a:pPr marL="514350" indent="-514350">
              <a:buAutoNum type="arabicParenR"/>
            </a:pPr>
            <a:r>
              <a:rPr lang="en-GB" sz="3000" b="1" dirty="0">
                <a:solidFill>
                  <a:schemeClr val="bg1"/>
                </a:solidFill>
              </a:rPr>
              <a:t>What is the criteria through which I analyse and filter everything that is happening in my life and in the life of the people next to me? </a:t>
            </a:r>
          </a:p>
          <a:p>
            <a:pPr marL="0" indent="0">
              <a:buNone/>
            </a:pPr>
            <a:r>
              <a:rPr lang="en-GB" sz="3000" b="1" dirty="0">
                <a:solidFill>
                  <a:schemeClr val="bg1"/>
                </a:solidFill>
              </a:rPr>
              <a:t>       Is that of my reason or instead is my reason enlightened by     the Holy Spirit? </a:t>
            </a:r>
          </a:p>
          <a:p>
            <a:pPr marL="0" indent="0">
              <a:buNone/>
            </a:pPr>
            <a:r>
              <a:rPr lang="en-GB" sz="3000" b="1" dirty="0">
                <a:solidFill>
                  <a:schemeClr val="bg1"/>
                </a:solidFill>
              </a:rPr>
              <a:t>        Is my criteria of evaluation based on my health, my need for affection, financial stability and wellbeing? </a:t>
            </a:r>
          </a:p>
          <a:p>
            <a:pPr marL="0" indent="0">
              <a:buNone/>
            </a:pPr>
            <a:r>
              <a:rPr lang="en-GB" sz="3000" b="1" dirty="0">
                <a:solidFill>
                  <a:schemeClr val="bg1"/>
                </a:solidFill>
              </a:rPr>
              <a:t>        Is it prosperity, fame and success? </a:t>
            </a:r>
          </a:p>
          <a:p>
            <a:pPr marL="0" indent="0">
              <a:buNone/>
            </a:pPr>
            <a:r>
              <a:rPr lang="en-GB" sz="3000" b="1" dirty="0">
                <a:solidFill>
                  <a:schemeClr val="bg1"/>
                </a:solidFill>
              </a:rPr>
              <a:t>        Or is it the fact that Christ has enter into our death, into our incapacity to love and by dying he has freed us from the slavery to sin?</a:t>
            </a:r>
          </a:p>
        </p:txBody>
      </p:sp>
    </p:spTree>
    <p:extLst>
      <p:ext uri="{BB962C8B-B14F-4D97-AF65-F5344CB8AC3E}">
        <p14:creationId xmlns:p14="http://schemas.microsoft.com/office/powerpoint/2010/main" val="2553983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1702143" cy="5725887"/>
          </a:xfrm>
        </p:spPr>
        <p:txBody>
          <a:bodyPr>
            <a:noAutofit/>
          </a:bodyPr>
          <a:lstStyle/>
          <a:p>
            <a:pPr marL="0" indent="0">
              <a:buNone/>
            </a:pPr>
            <a:r>
              <a:rPr lang="en-GB" sz="2700" b="1" dirty="0">
                <a:solidFill>
                  <a:schemeClr val="bg1"/>
                </a:solidFill>
              </a:rPr>
              <a:t>Often, we are sad because things are not going according to our own plans. For instance, if our criteria is affection then the fact that the people around us, in our family, on our workplace are not considering us, but they are rejecting us, this will always make us sad.</a:t>
            </a:r>
          </a:p>
          <a:p>
            <a:pPr marL="0" indent="0">
              <a:buNone/>
            </a:pPr>
            <a:r>
              <a:rPr lang="en-GB" sz="2700" b="1" dirty="0">
                <a:solidFill>
                  <a:schemeClr val="bg1"/>
                </a:solidFill>
              </a:rPr>
              <a:t>Instead, if our criteria is success and fame, we will be always there checking if something that we have done was good enough or not.  </a:t>
            </a:r>
          </a:p>
          <a:p>
            <a:pPr marL="0" indent="0">
              <a:buNone/>
            </a:pPr>
            <a:r>
              <a:rPr lang="en-GB" sz="2700" b="1" dirty="0">
                <a:solidFill>
                  <a:schemeClr val="bg1"/>
                </a:solidFill>
              </a:rPr>
              <a:t>Many times, we can be like the disciples of Emmaus who were unable to understand and grasp the profundity of what Christ told them while they were walking together with him on the way to Emmaus, even though their hearts within us was burning with joy. They were said because their plans and desires didn’t find accomplishment. They thought that Christ, the Messiah would have revealed himself as a liberator who would have driven out the Romans from the country of Israel and instead, he ended up doing nothing of what they hoped for, but he died as a criminal.</a:t>
            </a:r>
          </a:p>
          <a:p>
            <a:pPr marL="0" indent="0">
              <a:buNone/>
            </a:pPr>
            <a:endParaRPr lang="en-GB" sz="3000" b="1" dirty="0">
              <a:solidFill>
                <a:schemeClr val="bg1"/>
              </a:solidFill>
            </a:endParaRPr>
          </a:p>
        </p:txBody>
      </p:sp>
    </p:spTree>
    <p:extLst>
      <p:ext uri="{BB962C8B-B14F-4D97-AF65-F5344CB8AC3E}">
        <p14:creationId xmlns:p14="http://schemas.microsoft.com/office/powerpoint/2010/main" val="646227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2600" b="1" dirty="0">
                <a:solidFill>
                  <a:schemeClr val="bg1"/>
                </a:solidFill>
              </a:rPr>
              <a:t>The same is true for anyone of us. If we are sad is because we are unable to see the love of God. Our heart is totally covered with an ironclad made by our projects and ideal which prevent us to see the action and love of God in our life.</a:t>
            </a:r>
          </a:p>
          <a:p>
            <a:pPr marL="0" indent="0">
              <a:buNone/>
            </a:pPr>
            <a:r>
              <a:rPr lang="en-GB" sz="2600" b="1" dirty="0">
                <a:solidFill>
                  <a:schemeClr val="bg1"/>
                </a:solidFill>
              </a:rPr>
              <a:t>Instead, the gift of understanding is rooted in the love of God, and the ruling principle is that there is no condemnation for those who love God. As Saint Paul says in the letter to the Romans: ‘</a:t>
            </a:r>
            <a:r>
              <a:rPr lang="en-GB" sz="2600" b="1" i="1" dirty="0">
                <a:solidFill>
                  <a:schemeClr val="bg1"/>
                </a:solidFill>
              </a:rPr>
              <a:t>There is therefore now no condemnation for those who are in Christ Jesus. For the law of the Spirit of life in Christ Jesus has set you free from the law of sin and of death. For God has done what the law, weakened by the flesh, could not do: by sending his own Son in the likeness of sinful flesh, and to deal with sin, he condemned sin in the flesh, so that the just requirement of the law might be fulfilled in us, who walk not according to the flesh but according to the Spirit. For those who live according to the flesh set their minds on the things of the flesh, but those who live according to the Spirit set their minds on the things of the Spirit. To set the mind on the flesh is death, but to set the mind on the Spirit is life and peace.’ (Romans 8:1-6)</a:t>
            </a:r>
          </a:p>
          <a:p>
            <a:pPr marL="0" indent="0">
              <a:buNone/>
            </a:pPr>
            <a:endParaRPr lang="en-GB" sz="3000" b="1" dirty="0">
              <a:solidFill>
                <a:schemeClr val="bg1"/>
              </a:solidFill>
            </a:endParaRPr>
          </a:p>
        </p:txBody>
      </p:sp>
    </p:spTree>
    <p:extLst>
      <p:ext uri="{BB962C8B-B14F-4D97-AF65-F5344CB8AC3E}">
        <p14:creationId xmlns:p14="http://schemas.microsoft.com/office/powerpoint/2010/main" val="1778155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2600" b="1" dirty="0">
                <a:solidFill>
                  <a:schemeClr val="bg1"/>
                </a:solidFill>
              </a:rPr>
              <a:t>What does it mean then to have understanding? It means to be able to answer good to those who illtreat you. To conquer evil with good. If one throws a ball to you, you don’t throw it back to him strongly, but you keep it as a goalkeeper does. It means not to be blind in front of the events that are happening in your life but to be able to see in them the presence of the Lord. </a:t>
            </a:r>
          </a:p>
          <a:p>
            <a:pPr marL="0" indent="0">
              <a:buNone/>
            </a:pPr>
            <a:r>
              <a:rPr lang="en-GB" sz="2600" b="1" i="1" dirty="0">
                <a:solidFill>
                  <a:schemeClr val="bg1"/>
                </a:solidFill>
              </a:rPr>
              <a:t>‘The God of our Lord Jesus Christ, the Father of glory, may give you a spirit of wisdom and of revelation in the knowledge of him, having the eyes of your hearts enlightened, that you may know what is the hope to which he has called you, what are the riches of his glorious inheritance in the saints, and what is the immeasurable greatness of his power in us who believe, according to the working of his great might  which he accomplished in Christ when he raised him from the dead and made him sit at his right hand in the heavenly places.’ (Ephesians 1:17-20)</a:t>
            </a:r>
          </a:p>
          <a:p>
            <a:pPr marL="0" indent="0">
              <a:buNone/>
            </a:pPr>
            <a:endParaRPr lang="en-GB" sz="3000" b="1" dirty="0">
              <a:solidFill>
                <a:schemeClr val="bg1"/>
              </a:solidFill>
            </a:endParaRPr>
          </a:p>
        </p:txBody>
      </p:sp>
    </p:spTree>
    <p:extLst>
      <p:ext uri="{BB962C8B-B14F-4D97-AF65-F5344CB8AC3E}">
        <p14:creationId xmlns:p14="http://schemas.microsoft.com/office/powerpoint/2010/main" val="764036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2600" b="1" dirty="0">
                <a:solidFill>
                  <a:schemeClr val="bg1"/>
                </a:solidFill>
              </a:rPr>
              <a:t>For this reason, let us take advantage during this time of Easter to ask the Holy Spirit to shower on us his seven gifts and most particularly this gift of understanding that after the example of Simeon, the prophet, may we also be able to see in Christ, the light of the nations. Recognising that in Christ, God’s plan of salvation is fulfilled.</a:t>
            </a:r>
          </a:p>
          <a:p>
            <a:pPr marL="0" indent="0">
              <a:buNone/>
            </a:pPr>
            <a:r>
              <a:rPr lang="en-GB" sz="2600" b="1" dirty="0">
                <a:solidFill>
                  <a:schemeClr val="bg1"/>
                </a:solidFill>
              </a:rPr>
              <a:t>Simeon, empowered by the gift of understanding, foretold that Christ would have been a sign of contradiction among the people, that he would unveil the intentions present in the heart of each man. He is not announcing that everything will not pleasant and easy as maybe we would like to hear. In fact, he said to Mary. ‘</a:t>
            </a:r>
            <a:r>
              <a:rPr lang="en-GB" sz="2600" b="1" i="1" dirty="0">
                <a:solidFill>
                  <a:schemeClr val="bg1"/>
                </a:solidFill>
              </a:rPr>
              <a:t>And to you, woman, a sword will pierce your heart.’</a:t>
            </a:r>
          </a:p>
          <a:p>
            <a:pPr marL="0" indent="0">
              <a:buNone/>
            </a:pPr>
            <a:r>
              <a:rPr lang="en-GB" sz="2600" b="1" dirty="0">
                <a:solidFill>
                  <a:schemeClr val="bg1"/>
                </a:solidFill>
              </a:rPr>
              <a:t>However, like the Blessed Virgin Mary, those who are guided by the spirit of understanding are able to see how Christ acts in the history of each person through the mystery of the cross which is scandal for the Jews and foolishness for the Greek, for those who are learners and clever according to the principles of this world.</a:t>
            </a:r>
          </a:p>
          <a:p>
            <a:pPr marL="0" indent="0">
              <a:buNone/>
            </a:pPr>
            <a:endParaRPr lang="en-GB" sz="3000" b="1" dirty="0">
              <a:solidFill>
                <a:schemeClr val="bg1"/>
              </a:solidFill>
            </a:endParaRPr>
          </a:p>
        </p:txBody>
      </p:sp>
    </p:spTree>
    <p:extLst>
      <p:ext uri="{BB962C8B-B14F-4D97-AF65-F5344CB8AC3E}">
        <p14:creationId xmlns:p14="http://schemas.microsoft.com/office/powerpoint/2010/main" val="296107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2500" b="1" dirty="0">
                <a:solidFill>
                  <a:schemeClr val="bg1"/>
                </a:solidFill>
              </a:rPr>
              <a:t>Therefore, we could say that contrary of having the Spirit of understanding is to be foolish. The fool one is the one who is narrow minded and is totally closed in his own project. There is no space for anyone or for anything else that his different or in contrast with his own idea. Like a horse that has blinders that looks only forwards and doesn’t see anything else, the fool can’t take a different direction. He can’t convert because to convert means to take a different direction. It is a bit like if you were driving a car and suddenly you realized that you have missed the right junction therefore you have to do a U-turn as soon as possible and get back on the right track. To get back walking in the presence of the Lord, knowing that the Lord is walking with you. He is constantly accompanying us with his grace. </a:t>
            </a:r>
          </a:p>
          <a:p>
            <a:pPr marL="0" indent="0">
              <a:buNone/>
            </a:pPr>
            <a:r>
              <a:rPr lang="en-GB" sz="2500" b="1" dirty="0">
                <a:solidFill>
                  <a:schemeClr val="bg1"/>
                </a:solidFill>
              </a:rPr>
              <a:t>There is Psalm in the Bible which describes very well this situation, it says: </a:t>
            </a:r>
            <a:r>
              <a:rPr lang="en-GB" sz="2500" b="1" i="1" dirty="0">
                <a:solidFill>
                  <a:schemeClr val="bg1"/>
                </a:solidFill>
              </a:rPr>
              <a:t>‘Fools say in their hearts, “There is no God.” They are corrupt, they do abominable deeds; there is no one who does good. The Lord looks down from heaven on humankind to see if there are any who are wise, who seek after God. They have all gone astray, they are all alike perverse; there is no one who does good, no, not one.’ </a:t>
            </a:r>
            <a:r>
              <a:rPr lang="en-GB" sz="2500" b="1" dirty="0">
                <a:solidFill>
                  <a:schemeClr val="bg1"/>
                </a:solidFill>
              </a:rPr>
              <a:t>(Psalm 14:1-3)</a:t>
            </a:r>
          </a:p>
          <a:p>
            <a:pPr marL="0" indent="0">
              <a:buNone/>
            </a:pPr>
            <a:endParaRPr lang="en-GB" sz="3000" b="1" dirty="0">
              <a:solidFill>
                <a:schemeClr val="bg1"/>
              </a:solidFill>
            </a:endParaRPr>
          </a:p>
        </p:txBody>
      </p:sp>
    </p:spTree>
    <p:extLst>
      <p:ext uri="{BB962C8B-B14F-4D97-AF65-F5344CB8AC3E}">
        <p14:creationId xmlns:p14="http://schemas.microsoft.com/office/powerpoint/2010/main" val="4065183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2500" b="1" dirty="0">
                <a:solidFill>
                  <a:schemeClr val="bg1"/>
                </a:solidFill>
              </a:rPr>
              <a:t>Then, the Lord is inviting us to let him open our eyes by receiving the light of his Spirit. If today we find ourselves in sins and therefore, we are unable to see his love for us, let us come back to him knowing that there is no condemnation for those who are in Christ, because the Holy Spirit has been poured out in us and therefore, we can cry to him, </a:t>
            </a:r>
            <a:r>
              <a:rPr lang="en-GB" sz="2500" b="1" i="1" dirty="0">
                <a:solidFill>
                  <a:schemeClr val="bg1"/>
                </a:solidFill>
              </a:rPr>
              <a:t>‘Lord Jesus Christ have mercy on me, a sinner.’ </a:t>
            </a:r>
            <a:endParaRPr lang="en-GB" sz="2500" b="1" dirty="0">
              <a:solidFill>
                <a:schemeClr val="bg1"/>
              </a:solidFill>
            </a:endParaRPr>
          </a:p>
          <a:p>
            <a:pPr marL="0" indent="0">
              <a:buNone/>
            </a:pPr>
            <a:r>
              <a:rPr lang="en-GB" sz="2500" b="1" i="1" dirty="0">
                <a:solidFill>
                  <a:schemeClr val="bg1"/>
                </a:solidFill>
              </a:rPr>
              <a:t>‘As he approached Jericho, a blind man was sitting by the roadside begging.  When he heard the crowd going by, he asked what was happening.  They told him, “Jesus of Nazareth is passing by.”  Then he shouted, “Jesus, Son of David, have mercy on me!”  Those who were in front sternly ordered him to be quiet; but he shouted even more loudly, “Son of David, have mercy on me!”  Jesus stood still and ordered the man to be brought to him; and when he came near, he asked him, “What do you want me to do for you?” He said, “Lord, let me see again.”  Jesus said to him, “Receive your sight; your faith has saved you.”  Immediately he regained his sight and followed him, glorifying God; and all the people, when they saw it, praised God.’ (Luke 18:35-43)</a:t>
            </a:r>
          </a:p>
          <a:p>
            <a:pPr marL="0" indent="0">
              <a:buNone/>
            </a:pPr>
            <a:endParaRPr lang="en-GB" sz="3000" b="1" dirty="0">
              <a:solidFill>
                <a:schemeClr val="bg1"/>
              </a:solidFill>
            </a:endParaRPr>
          </a:p>
        </p:txBody>
      </p:sp>
    </p:spTree>
    <p:extLst>
      <p:ext uri="{BB962C8B-B14F-4D97-AF65-F5344CB8AC3E}">
        <p14:creationId xmlns:p14="http://schemas.microsoft.com/office/powerpoint/2010/main" val="1818473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1306285"/>
          </a:xfrm>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152400" y="1034142"/>
            <a:ext cx="12039600" cy="5725887"/>
          </a:xfrm>
        </p:spPr>
        <p:txBody>
          <a:bodyPr>
            <a:noAutofit/>
          </a:bodyPr>
          <a:lstStyle/>
          <a:p>
            <a:pPr marL="0" indent="0">
              <a:buNone/>
            </a:pPr>
            <a:r>
              <a:rPr lang="en-GB" sz="3200" b="1" dirty="0">
                <a:solidFill>
                  <a:schemeClr val="bg1"/>
                </a:solidFill>
              </a:rPr>
              <a:t>Questions for reflection:</a:t>
            </a:r>
          </a:p>
          <a:p>
            <a:pPr marL="457200" indent="-457200">
              <a:buAutoNum type="arabicParenR"/>
            </a:pPr>
            <a:r>
              <a:rPr lang="en-GB" sz="3200" b="1" dirty="0">
                <a:solidFill>
                  <a:schemeClr val="bg1"/>
                </a:solidFill>
              </a:rPr>
              <a:t>Am I walking in the presence of the Lord today?</a:t>
            </a:r>
          </a:p>
          <a:p>
            <a:pPr marL="457200" indent="-457200">
              <a:buAutoNum type="arabicParenR"/>
            </a:pPr>
            <a:r>
              <a:rPr lang="en-GB" sz="3200" b="1" dirty="0">
                <a:solidFill>
                  <a:schemeClr val="bg1"/>
                </a:solidFill>
              </a:rPr>
              <a:t>What is there that I find difficult to see today?</a:t>
            </a:r>
          </a:p>
          <a:p>
            <a:pPr marL="457200" indent="-457200">
              <a:buAutoNum type="arabicParenR"/>
            </a:pPr>
            <a:r>
              <a:rPr lang="en-GB" sz="3200" b="1" dirty="0">
                <a:solidFill>
                  <a:schemeClr val="bg1"/>
                </a:solidFill>
              </a:rPr>
              <a:t> How do you think God wants to  open your eyes so that you may see the wonders of his love? </a:t>
            </a:r>
          </a:p>
        </p:txBody>
      </p:sp>
    </p:spTree>
    <p:extLst>
      <p:ext uri="{BB962C8B-B14F-4D97-AF65-F5344CB8AC3E}">
        <p14:creationId xmlns:p14="http://schemas.microsoft.com/office/powerpoint/2010/main" val="413344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41515"/>
            <a:ext cx="10515600" cy="1045030"/>
          </a:xfrm>
        </p:spPr>
        <p:txBody>
          <a:bodyPr>
            <a:normAutofit/>
          </a:bodyPr>
          <a:lstStyle/>
          <a:p>
            <a:pPr algn="ctr"/>
            <a:r>
              <a:rPr lang="en-GB" sz="6600" b="1" dirty="0">
                <a:solidFill>
                  <a:schemeClr val="bg1"/>
                </a:solidFill>
              </a:rPr>
              <a:t>Opening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35429" y="1001486"/>
            <a:ext cx="10918371" cy="5715000"/>
          </a:xfrm>
        </p:spPr>
        <p:txBody>
          <a:bodyPr>
            <a:normAutofit fontScale="25000" lnSpcReduction="20000"/>
          </a:bodyPr>
          <a:lstStyle/>
          <a:p>
            <a:pPr marL="0" indent="0">
              <a:buNone/>
            </a:pPr>
            <a:r>
              <a:rPr lang="en-GB" sz="10400" b="1" i="1" dirty="0">
                <a:solidFill>
                  <a:schemeClr val="bg1"/>
                </a:solidFill>
              </a:rPr>
              <a:t>Come, Holy Ghost, Creator, come</a:t>
            </a:r>
          </a:p>
          <a:p>
            <a:pPr marL="0" indent="0">
              <a:buNone/>
            </a:pPr>
            <a:r>
              <a:rPr lang="en-GB" sz="10400" b="1" i="1" dirty="0">
                <a:solidFill>
                  <a:schemeClr val="bg1"/>
                </a:solidFill>
              </a:rPr>
              <a:t>From thy bright heavenly throne;</a:t>
            </a:r>
          </a:p>
          <a:p>
            <a:pPr marL="0" indent="0">
              <a:buNone/>
            </a:pPr>
            <a:r>
              <a:rPr lang="en-GB" sz="10400" b="1" i="1" dirty="0">
                <a:solidFill>
                  <a:schemeClr val="bg1"/>
                </a:solidFill>
              </a:rPr>
              <a:t>Come, take possession of our souls</a:t>
            </a:r>
          </a:p>
          <a:p>
            <a:pPr marL="0" indent="0">
              <a:buNone/>
            </a:pPr>
            <a:r>
              <a:rPr lang="en-GB" sz="10400" b="1" i="1" dirty="0">
                <a:solidFill>
                  <a:schemeClr val="bg1"/>
                </a:solidFill>
              </a:rPr>
              <a:t>And make them all thine own</a:t>
            </a:r>
          </a:p>
          <a:p>
            <a:pPr marL="0" indent="0">
              <a:buNone/>
            </a:pPr>
            <a:endParaRPr lang="en-GB" sz="10400" b="1" i="1" dirty="0">
              <a:solidFill>
                <a:schemeClr val="bg1"/>
              </a:solidFill>
            </a:endParaRPr>
          </a:p>
          <a:p>
            <a:pPr marL="0" indent="0">
              <a:buNone/>
            </a:pPr>
            <a:r>
              <a:rPr lang="en-GB" sz="10400" b="1" i="1" dirty="0">
                <a:solidFill>
                  <a:schemeClr val="bg1"/>
                </a:solidFill>
              </a:rPr>
              <a:t>Thou who art called the Paraclete</a:t>
            </a:r>
          </a:p>
          <a:p>
            <a:pPr marL="0" indent="0">
              <a:buNone/>
            </a:pPr>
            <a:r>
              <a:rPr lang="en-GB" sz="10400" b="1" i="1" dirty="0">
                <a:solidFill>
                  <a:schemeClr val="bg1"/>
                </a:solidFill>
              </a:rPr>
              <a:t>Best gift of God above</a:t>
            </a:r>
          </a:p>
          <a:p>
            <a:pPr marL="0" indent="0">
              <a:buNone/>
            </a:pPr>
            <a:r>
              <a:rPr lang="en-GB" sz="10400" b="1" i="1" dirty="0">
                <a:solidFill>
                  <a:schemeClr val="bg1"/>
                </a:solidFill>
              </a:rPr>
              <a:t>The living spring, the living fire</a:t>
            </a:r>
          </a:p>
          <a:p>
            <a:pPr marL="0" indent="0">
              <a:buNone/>
            </a:pPr>
            <a:r>
              <a:rPr lang="en-GB" sz="10400" b="1" i="1" dirty="0">
                <a:solidFill>
                  <a:schemeClr val="bg1"/>
                </a:solidFill>
              </a:rPr>
              <a:t>Sweet unction and true love</a:t>
            </a:r>
          </a:p>
          <a:p>
            <a:pPr marL="0" indent="0">
              <a:buNone/>
            </a:pPr>
            <a:endParaRPr lang="en-GB" sz="10400" b="1" i="1" dirty="0">
              <a:solidFill>
                <a:schemeClr val="bg1"/>
              </a:solidFill>
            </a:endParaRPr>
          </a:p>
          <a:p>
            <a:pPr marL="0" indent="0">
              <a:buNone/>
            </a:pPr>
            <a:r>
              <a:rPr lang="en-GB" sz="10400" b="1" i="1" dirty="0">
                <a:solidFill>
                  <a:schemeClr val="bg1"/>
                </a:solidFill>
              </a:rPr>
              <a:t>Thou who art sevenfold in thy grace</a:t>
            </a:r>
          </a:p>
          <a:p>
            <a:pPr marL="0" indent="0">
              <a:buNone/>
            </a:pPr>
            <a:r>
              <a:rPr lang="en-GB" sz="10400" b="1" i="1" dirty="0">
                <a:solidFill>
                  <a:schemeClr val="bg1"/>
                </a:solidFill>
              </a:rPr>
              <a:t>Finger of God's right hand;</a:t>
            </a:r>
          </a:p>
          <a:p>
            <a:pPr marL="0" indent="0">
              <a:buNone/>
            </a:pPr>
            <a:r>
              <a:rPr lang="en-GB" sz="10400" b="1" i="1" dirty="0">
                <a:solidFill>
                  <a:schemeClr val="bg1"/>
                </a:solidFill>
              </a:rPr>
              <a:t>His promise, teaching little ones</a:t>
            </a:r>
          </a:p>
          <a:p>
            <a:pPr marL="0" indent="0">
              <a:buNone/>
            </a:pPr>
            <a:r>
              <a:rPr lang="en-GB" sz="10400" b="1" i="1" dirty="0">
                <a:solidFill>
                  <a:schemeClr val="bg1"/>
                </a:solidFill>
              </a:rPr>
              <a:t>To speak and understand</a:t>
            </a:r>
          </a:p>
          <a:p>
            <a:pPr marL="0" indent="0">
              <a:buNone/>
            </a:pPr>
            <a:endParaRPr lang="en-GB" sz="4400" b="1" i="1" dirty="0">
              <a:solidFill>
                <a:schemeClr val="bg1"/>
              </a:solidFill>
            </a:endParaRPr>
          </a:p>
          <a:p>
            <a:pPr marL="0" indent="0">
              <a:buNone/>
            </a:pPr>
            <a:endParaRPr lang="en-GB" sz="4400" b="1" i="1" dirty="0">
              <a:solidFill>
                <a:schemeClr val="bg1"/>
              </a:solidFill>
            </a:endParaRPr>
          </a:p>
        </p:txBody>
      </p:sp>
    </p:spTree>
    <p:extLst>
      <p:ext uri="{BB962C8B-B14F-4D97-AF65-F5344CB8AC3E}">
        <p14:creationId xmlns:p14="http://schemas.microsoft.com/office/powerpoint/2010/main" val="2985590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Most Holy Spirit, You are the Third Person of the Blessed Trinity. You are the Spirit of truth, love and holiness, proceeding from the Father and the Son, and equal to Them in all things. I adore You and love You with all my heart. Teach me to seek and to know God, by whom and for whom I was created. Fill my heart with holy reverence and love for my Creator. Give me compunction and patience, and do not let me fall into sin.</a:t>
            </a:r>
          </a:p>
          <a:p>
            <a:pPr marL="0" indent="0">
              <a:buNone/>
            </a:pPr>
            <a:r>
              <a:rPr lang="en-GB" sz="2900" b="1" i="1" dirty="0">
                <a:solidFill>
                  <a:schemeClr val="bg1"/>
                </a:solidFill>
              </a:rPr>
              <a:t>Increase faith, hope and charity in me and bring forth all the virtues proper to my state of life. Help me to grow in the four cardinal virtues, Your seven gifts and Your twelve fruits.</a:t>
            </a:r>
          </a:p>
          <a:p>
            <a:pPr marL="0" indent="0">
              <a:buNone/>
            </a:pPr>
            <a:r>
              <a:rPr lang="en-GB" sz="2900" b="1" i="1" dirty="0">
                <a:solidFill>
                  <a:schemeClr val="bg1"/>
                </a:solidFill>
              </a:rPr>
              <a:t>Make me a faithful follower of Jesus Christ, a committed child of the Church and a help to my neighbour. Give me the grace to keep the commandments and to receive the sacraments worthily.</a:t>
            </a:r>
          </a:p>
        </p:txBody>
      </p:sp>
    </p:spTree>
    <p:extLst>
      <p:ext uri="{BB962C8B-B14F-4D97-AF65-F5344CB8AC3E}">
        <p14:creationId xmlns:p14="http://schemas.microsoft.com/office/powerpoint/2010/main" val="221224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1"/>
            <a:ext cx="10515600" cy="936171"/>
          </a:xfrm>
        </p:spPr>
        <p:txBody>
          <a:bodyPr>
            <a:normAutofit fontScale="90000"/>
          </a:bodyPr>
          <a:lstStyle/>
          <a:p>
            <a:pPr algn="ctr"/>
            <a:r>
              <a:rPr lang="en-GB" sz="6600" b="1" dirty="0">
                <a:solidFill>
                  <a:schemeClr val="bg1"/>
                </a:solidFill>
              </a:rPr>
              <a:t>Final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04800" y="936172"/>
            <a:ext cx="11887200" cy="5921828"/>
          </a:xfrm>
        </p:spPr>
        <p:txBody>
          <a:bodyPr>
            <a:noAutofit/>
          </a:bodyPr>
          <a:lstStyle/>
          <a:p>
            <a:pPr marL="0" indent="0">
              <a:buNone/>
            </a:pPr>
            <a:r>
              <a:rPr lang="en-GB" sz="2900" b="1" i="1" dirty="0">
                <a:solidFill>
                  <a:schemeClr val="bg1"/>
                </a:solidFill>
              </a:rPr>
              <a:t>Raise me to holiness in the state of life to which You have called me and lead me through a happy death to everlasting life.</a:t>
            </a:r>
          </a:p>
          <a:p>
            <a:pPr marL="0" indent="0">
              <a:buNone/>
            </a:pPr>
            <a:r>
              <a:rPr lang="en-GB" sz="2900" b="1" i="1" dirty="0">
                <a:solidFill>
                  <a:schemeClr val="bg1"/>
                </a:solidFill>
              </a:rPr>
              <a:t>Grant me also, Most Holy Spirit, Giver of all good gifts, the special favour for which I now ask, if it be for Your honour and glory and for my well-being. Through Christ Our Lord. Amen.</a:t>
            </a:r>
          </a:p>
        </p:txBody>
      </p:sp>
    </p:spTree>
    <p:extLst>
      <p:ext uri="{BB962C8B-B14F-4D97-AF65-F5344CB8AC3E}">
        <p14:creationId xmlns:p14="http://schemas.microsoft.com/office/powerpoint/2010/main" val="84553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a:xfrm>
            <a:off x="838200" y="293915"/>
            <a:ext cx="10515600" cy="1012372"/>
          </a:xfrm>
        </p:spPr>
        <p:txBody>
          <a:bodyPr>
            <a:normAutofit/>
          </a:bodyPr>
          <a:lstStyle/>
          <a:p>
            <a:pPr algn="ctr"/>
            <a:r>
              <a:rPr lang="en-GB" sz="6600" b="1" dirty="0">
                <a:solidFill>
                  <a:schemeClr val="bg1"/>
                </a:solidFill>
              </a:rPr>
              <a:t>Opening Prayer</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326571" y="1219200"/>
            <a:ext cx="11027229" cy="5486399"/>
          </a:xfrm>
        </p:spPr>
        <p:txBody>
          <a:bodyPr>
            <a:normAutofit fontScale="40000" lnSpcReduction="20000"/>
          </a:bodyPr>
          <a:lstStyle/>
          <a:p>
            <a:pPr marL="0" indent="0">
              <a:buNone/>
            </a:pPr>
            <a:r>
              <a:rPr lang="en-GB" sz="6300" b="1" i="1" dirty="0">
                <a:solidFill>
                  <a:schemeClr val="bg1"/>
                </a:solidFill>
              </a:rPr>
              <a:t>O guide our minds with thy blest light</a:t>
            </a:r>
          </a:p>
          <a:p>
            <a:pPr marL="0" indent="0">
              <a:buNone/>
            </a:pPr>
            <a:r>
              <a:rPr lang="en-GB" sz="6300" b="1" i="1" dirty="0">
                <a:solidFill>
                  <a:schemeClr val="bg1"/>
                </a:solidFill>
              </a:rPr>
              <a:t>With love our hearts inflame;</a:t>
            </a:r>
          </a:p>
          <a:p>
            <a:pPr marL="0" indent="0">
              <a:buNone/>
            </a:pPr>
            <a:r>
              <a:rPr lang="en-GB" sz="6300" b="1" i="1" dirty="0">
                <a:solidFill>
                  <a:schemeClr val="bg1"/>
                </a:solidFill>
              </a:rPr>
              <a:t>And with thy strength, which never decays</a:t>
            </a:r>
          </a:p>
          <a:p>
            <a:pPr marL="0" indent="0">
              <a:buNone/>
            </a:pPr>
            <a:r>
              <a:rPr lang="en-GB" sz="6300" b="1" i="1" dirty="0">
                <a:solidFill>
                  <a:schemeClr val="bg1"/>
                </a:solidFill>
              </a:rPr>
              <a:t>Confirm our mortal frame</a:t>
            </a:r>
          </a:p>
          <a:p>
            <a:pPr marL="0" indent="0">
              <a:buNone/>
            </a:pPr>
            <a:endParaRPr lang="en-GB" sz="6300" b="1" i="1" dirty="0">
              <a:solidFill>
                <a:schemeClr val="bg1"/>
              </a:solidFill>
            </a:endParaRPr>
          </a:p>
          <a:p>
            <a:pPr marL="0" indent="0">
              <a:buNone/>
            </a:pPr>
            <a:r>
              <a:rPr lang="en-GB" sz="6300" b="1" i="1" dirty="0">
                <a:solidFill>
                  <a:schemeClr val="bg1"/>
                </a:solidFill>
              </a:rPr>
              <a:t>Far from us drive our deadly foe;</a:t>
            </a:r>
          </a:p>
          <a:p>
            <a:pPr marL="0" indent="0">
              <a:buNone/>
            </a:pPr>
            <a:r>
              <a:rPr lang="en-GB" sz="6300" b="1" i="1" dirty="0">
                <a:solidFill>
                  <a:schemeClr val="bg1"/>
                </a:solidFill>
              </a:rPr>
              <a:t>True peace unto us bring;</a:t>
            </a:r>
          </a:p>
          <a:p>
            <a:pPr marL="0" indent="0">
              <a:buNone/>
            </a:pPr>
            <a:r>
              <a:rPr lang="en-GB" sz="6300" b="1" i="1" dirty="0">
                <a:solidFill>
                  <a:schemeClr val="bg1"/>
                </a:solidFill>
              </a:rPr>
              <a:t>And through all perils lead us safe</a:t>
            </a:r>
          </a:p>
          <a:p>
            <a:pPr marL="0" indent="0">
              <a:buNone/>
            </a:pPr>
            <a:r>
              <a:rPr lang="en-GB" sz="6300" b="1" i="1" dirty="0">
                <a:solidFill>
                  <a:schemeClr val="bg1"/>
                </a:solidFill>
              </a:rPr>
              <a:t>Beneath thy sacred wing</a:t>
            </a:r>
          </a:p>
          <a:p>
            <a:pPr marL="0" indent="0">
              <a:buNone/>
            </a:pPr>
            <a:endParaRPr lang="en-GB" sz="6300" b="1" i="1" dirty="0">
              <a:solidFill>
                <a:schemeClr val="bg1"/>
              </a:solidFill>
            </a:endParaRPr>
          </a:p>
          <a:p>
            <a:pPr marL="0" indent="0">
              <a:buNone/>
            </a:pPr>
            <a:r>
              <a:rPr lang="en-GB" sz="6300" b="1" i="1" dirty="0">
                <a:solidFill>
                  <a:schemeClr val="bg1"/>
                </a:solidFill>
              </a:rPr>
              <a:t>Through thee may we the Father know</a:t>
            </a:r>
          </a:p>
          <a:p>
            <a:pPr marL="0" indent="0">
              <a:buNone/>
            </a:pPr>
            <a:r>
              <a:rPr lang="en-GB" sz="6300" b="1" i="1" dirty="0">
                <a:solidFill>
                  <a:schemeClr val="bg1"/>
                </a:solidFill>
              </a:rPr>
              <a:t>Through thee the eternal Son</a:t>
            </a:r>
          </a:p>
          <a:p>
            <a:pPr marL="0" indent="0">
              <a:buNone/>
            </a:pPr>
            <a:r>
              <a:rPr lang="en-GB" sz="6300" b="1" i="1" dirty="0">
                <a:solidFill>
                  <a:schemeClr val="bg1"/>
                </a:solidFill>
              </a:rPr>
              <a:t>And thee the Spirit of them both</a:t>
            </a:r>
          </a:p>
          <a:p>
            <a:pPr marL="0" indent="0">
              <a:buNone/>
            </a:pPr>
            <a:r>
              <a:rPr lang="en-GB" sz="6300" b="1" i="1" dirty="0">
                <a:solidFill>
                  <a:schemeClr val="bg1"/>
                </a:solidFill>
              </a:rPr>
              <a:t>Thrice-blessed three in One</a:t>
            </a:r>
          </a:p>
          <a:p>
            <a:pPr marL="0" indent="0">
              <a:buNone/>
            </a:pPr>
            <a:endParaRPr lang="en-GB" sz="4400" b="1" i="1" dirty="0">
              <a:solidFill>
                <a:schemeClr val="bg1"/>
              </a:solidFill>
            </a:endParaRPr>
          </a:p>
        </p:txBody>
      </p:sp>
    </p:spTree>
    <p:extLst>
      <p:ext uri="{BB962C8B-B14F-4D97-AF65-F5344CB8AC3E}">
        <p14:creationId xmlns:p14="http://schemas.microsoft.com/office/powerpoint/2010/main" val="113499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751115" y="1426029"/>
            <a:ext cx="11299371" cy="5066846"/>
          </a:xfrm>
        </p:spPr>
        <p:txBody>
          <a:bodyPr>
            <a:noAutofit/>
          </a:bodyPr>
          <a:lstStyle/>
          <a:p>
            <a:pPr marL="0" indent="0">
              <a:buNone/>
            </a:pPr>
            <a:r>
              <a:rPr lang="en-GB" b="1" dirty="0">
                <a:solidFill>
                  <a:schemeClr val="bg1"/>
                </a:solidFill>
              </a:rPr>
              <a:t>‘Last Thursday, we have started this course based on a rediscovery of the seven gifts of the Holy Spirit. We have explained how we need such gifts in order to mature in our Christian life so that to be able to be persons that love God with all their hearts, their minds and their strengths and that they love their neighbour as themselves. More specifically, we have said how the gifts of the Holy Spirit complete and perfect in us the virtues by allowing us to be docile and obedient to the action of God’s grace within our lives. Such virtues are essential for our sanctification and salvation. So, a first aspect that we want to clarify can be the difference between the gift of wisdom and that of understanding. </a:t>
            </a:r>
            <a:endParaRPr lang="en-GB" sz="3000" b="1" dirty="0">
              <a:solidFill>
                <a:schemeClr val="bg1"/>
              </a:solidFill>
            </a:endParaRP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118047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46315" y="1436914"/>
            <a:ext cx="11658600" cy="5246915"/>
          </a:xfrm>
        </p:spPr>
        <p:txBody>
          <a:bodyPr>
            <a:noAutofit/>
          </a:bodyPr>
          <a:lstStyle/>
          <a:p>
            <a:pPr marL="0" indent="0">
              <a:buNone/>
            </a:pPr>
            <a:r>
              <a:rPr lang="en-GB" sz="3000" b="1" dirty="0">
                <a:solidFill>
                  <a:schemeClr val="bg1"/>
                </a:solidFill>
              </a:rPr>
              <a:t>Before starting this session ask yourself the following questions:</a:t>
            </a:r>
          </a:p>
          <a:p>
            <a:pPr marL="514350" indent="-514350">
              <a:buAutoNum type="arabicParenR"/>
            </a:pPr>
            <a:r>
              <a:rPr lang="en-GB" sz="3000" b="1" dirty="0">
                <a:solidFill>
                  <a:schemeClr val="bg1"/>
                </a:solidFill>
              </a:rPr>
              <a:t>What do I think is the gift of understanding?</a:t>
            </a:r>
          </a:p>
          <a:p>
            <a:pPr marL="514350" indent="-514350">
              <a:buAutoNum type="arabicParenR"/>
            </a:pPr>
            <a:r>
              <a:rPr lang="en-GB" sz="3000" b="1" dirty="0">
                <a:solidFill>
                  <a:schemeClr val="bg1"/>
                </a:solidFill>
              </a:rPr>
              <a:t>Why do I need this gift in my life?</a:t>
            </a: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189016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46315" y="1436914"/>
            <a:ext cx="11658600" cy="5246915"/>
          </a:xfrm>
        </p:spPr>
        <p:txBody>
          <a:bodyPr>
            <a:noAutofit/>
          </a:bodyPr>
          <a:lstStyle/>
          <a:p>
            <a:pPr marL="0" indent="0">
              <a:buNone/>
            </a:pPr>
            <a:r>
              <a:rPr lang="en-GB" sz="3000" b="1" dirty="0">
                <a:solidFill>
                  <a:schemeClr val="bg1"/>
                </a:solidFill>
              </a:rPr>
              <a:t>As we have said for wisdom, to have understanding, doesn’t mean to be clever or be able to understand many things. The root of the word understanding or intelligence, derives from the Latin, intus, which means to read inside. It’s connected with the word intuition, which means to be able to perceive something that apparently, at a first glimpse is not so evident.</a:t>
            </a:r>
          </a:p>
          <a:p>
            <a:pPr marL="0" indent="0">
              <a:buNone/>
            </a:pPr>
            <a:r>
              <a:rPr lang="en-GB" sz="3000" b="1" dirty="0">
                <a:solidFill>
                  <a:schemeClr val="bg1"/>
                </a:solidFill>
              </a:rPr>
              <a:t>Basically, while wisdom is an experience undergone by the heart, understanding is a view taken by the mind. Therefore, we could say that wisdom is related to the will and is translated in acts of charity while understanding is related with the intellect and is reflected in acts of trust, and by being united they complement each other.</a:t>
            </a:r>
          </a:p>
          <a:p>
            <a:pPr marL="0" indent="0">
              <a:buNone/>
            </a:pPr>
            <a:endParaRPr lang="en-GB" sz="3000" b="1" dirty="0">
              <a:solidFill>
                <a:schemeClr val="bg1"/>
              </a:solidFill>
            </a:endParaRP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27222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46315" y="1436914"/>
            <a:ext cx="11658600" cy="5246915"/>
          </a:xfrm>
        </p:spPr>
        <p:txBody>
          <a:bodyPr>
            <a:noAutofit/>
          </a:bodyPr>
          <a:lstStyle/>
          <a:p>
            <a:pPr marL="0" indent="0">
              <a:buNone/>
            </a:pPr>
            <a:r>
              <a:rPr lang="en-GB" sz="2900" b="1" dirty="0">
                <a:solidFill>
                  <a:schemeClr val="bg1"/>
                </a:solidFill>
              </a:rPr>
              <a:t>In order to receive this gift of intelligence we are invited to enter into the depth or our inner being, to scrutinize our inmost being in order to grasp and comprehend the profundity of God’s plan of love for each one of us. To realize that God can write straight in crooked lines, through the events of our lives that we don’t understand, we don’t like and often we would like to reject and change.</a:t>
            </a:r>
          </a:p>
          <a:p>
            <a:pPr marL="0" indent="0">
              <a:buNone/>
            </a:pPr>
            <a:r>
              <a:rPr lang="en-GB" sz="2900" b="1" dirty="0">
                <a:solidFill>
                  <a:schemeClr val="bg1"/>
                </a:solidFill>
              </a:rPr>
              <a:t> The gift of understanding enables us to comprehend, (which means to take with us), the plan of God that he has for each one of us. Therefore, we can perceive why this gift of understanding is strictly connected to the theological virtue of faith. It reveals to us something that is hidden and unclear to our mind. </a:t>
            </a:r>
          </a:p>
          <a:p>
            <a:pPr marL="0" indent="0">
              <a:buNone/>
            </a:pP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36109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0251-246A-9885-0CE9-ED9B879DD78F}"/>
              </a:ext>
            </a:extLst>
          </p:cNvPr>
          <p:cNvSpPr>
            <a:spLocks noGrp="1"/>
          </p:cNvSpPr>
          <p:nvPr>
            <p:ph type="title"/>
          </p:nvPr>
        </p:nvSpPr>
        <p:spPr/>
        <p:txBody>
          <a:bodyPr>
            <a:normAutofit/>
          </a:bodyPr>
          <a:lstStyle/>
          <a:p>
            <a:pPr algn="ctr"/>
            <a:r>
              <a:rPr lang="en-GB" sz="6600" b="1" dirty="0">
                <a:solidFill>
                  <a:schemeClr val="bg1"/>
                </a:solidFill>
              </a:rPr>
              <a:t>The gift of Understanding</a:t>
            </a:r>
          </a:p>
        </p:txBody>
      </p:sp>
      <p:sp>
        <p:nvSpPr>
          <p:cNvPr id="3" name="Content Placeholder 2">
            <a:extLst>
              <a:ext uri="{FF2B5EF4-FFF2-40B4-BE49-F238E27FC236}">
                <a16:creationId xmlns:a16="http://schemas.microsoft.com/office/drawing/2014/main" id="{8E975A0A-FCFF-1919-0BD1-C2CC89071E73}"/>
              </a:ext>
            </a:extLst>
          </p:cNvPr>
          <p:cNvSpPr>
            <a:spLocks noGrp="1"/>
          </p:cNvSpPr>
          <p:nvPr>
            <p:ph idx="1"/>
          </p:nvPr>
        </p:nvSpPr>
        <p:spPr>
          <a:xfrm>
            <a:off x="446315" y="1436914"/>
            <a:ext cx="11658600" cy="5246915"/>
          </a:xfrm>
        </p:spPr>
        <p:txBody>
          <a:bodyPr>
            <a:noAutofit/>
          </a:bodyPr>
          <a:lstStyle/>
          <a:p>
            <a:pPr marL="0" indent="0">
              <a:buNone/>
            </a:pPr>
            <a:r>
              <a:rPr lang="en-GB" sz="3000" b="1" dirty="0">
                <a:solidFill>
                  <a:schemeClr val="bg1"/>
                </a:solidFill>
              </a:rPr>
              <a:t>Because there are many things in our life that are like if they were covered, hidden behind a veil which prevent us to see fully and grasp the meaning of these events. Then, they causes us many problems and frustrations and perhaps we feel many time impotent or discouraged precisely because we don’t understand the reason why such a thing is happening to us. For instance, in our human reasoning, if I love a person and I’m caring for him or for her, my reason tells me that this person should be grateful to me and repaid my good. But maybe this is not going to happen, and this brings me to a state of crisis and unsatisfaction. I’m good to people and they speak badly of me at my back. Why is that? Then, our intellect needs to be enlightened by the Holy Spirit.</a:t>
            </a:r>
            <a:endParaRPr lang="en-GB" sz="3000" b="1" i="1" dirty="0">
              <a:solidFill>
                <a:schemeClr val="bg1"/>
              </a:solidFill>
            </a:endParaRPr>
          </a:p>
          <a:p>
            <a:pPr marL="0" indent="0">
              <a:buNone/>
            </a:pPr>
            <a:endParaRPr lang="en-GB" sz="3000" b="1" i="1" dirty="0">
              <a:solidFill>
                <a:schemeClr val="bg1"/>
              </a:solidFill>
            </a:endParaRPr>
          </a:p>
        </p:txBody>
      </p:sp>
    </p:spTree>
    <p:extLst>
      <p:ext uri="{BB962C8B-B14F-4D97-AF65-F5344CB8AC3E}">
        <p14:creationId xmlns:p14="http://schemas.microsoft.com/office/powerpoint/2010/main" val="572037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10005</TotalTime>
  <Words>4669</Words>
  <Application>Microsoft Office PowerPoint</Application>
  <PresentationFormat>Widescreen</PresentationFormat>
  <Paragraphs>129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Aptos</vt:lpstr>
      <vt:lpstr>Aptos Display</vt:lpstr>
      <vt:lpstr>Arial</vt:lpstr>
      <vt:lpstr>Calibri</vt:lpstr>
      <vt:lpstr>Office Theme</vt:lpstr>
      <vt:lpstr>Welwyn Garden City Parishes Easter Course</vt:lpstr>
      <vt:lpstr>Welwyn Garden City Parishes Easter Course</vt:lpstr>
      <vt:lpstr>Opening Prayer</vt:lpstr>
      <vt:lpstr>Opening Prayer</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The gift of Understanding</vt:lpstr>
      <vt:lpstr>Final Prayer</vt:lpstr>
      <vt:lpstr>Final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the Holy Spirit?  What does it do for me?</dc:title>
  <dc:creator>Marco Salvagnini</dc:creator>
  <cp:lastModifiedBy>Marco Salvagnini</cp:lastModifiedBy>
  <cp:revision>189</cp:revision>
  <dcterms:created xsi:type="dcterms:W3CDTF">2023-03-02T15:43:36Z</dcterms:created>
  <dcterms:modified xsi:type="dcterms:W3CDTF">2024-04-24T15:47:04Z</dcterms:modified>
</cp:coreProperties>
</file>